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9" r:id="rId3"/>
    <p:sldId id="328" r:id="rId4"/>
    <p:sldId id="331" r:id="rId5"/>
    <p:sldId id="332" r:id="rId6"/>
    <p:sldId id="329" r:id="rId7"/>
    <p:sldId id="273" r:id="rId8"/>
    <p:sldId id="324" r:id="rId9"/>
    <p:sldId id="284" r:id="rId10"/>
    <p:sldId id="285" r:id="rId11"/>
    <p:sldId id="330" r:id="rId12"/>
    <p:sldId id="327" r:id="rId13"/>
    <p:sldId id="326" r:id="rId14"/>
    <p:sldId id="272" r:id="rId15"/>
  </p:sldIdLst>
  <p:sldSz cx="12192000" cy="6858000"/>
  <p:notesSz cx="6858000" cy="9144000"/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969139C-DE92-47E2-97A0-524AA482D1DB}">
          <p14:sldIdLst>
            <p14:sldId id="259"/>
            <p14:sldId id="328"/>
            <p14:sldId id="331"/>
            <p14:sldId id="332"/>
            <p14:sldId id="329"/>
            <p14:sldId id="273"/>
            <p14:sldId id="324"/>
            <p14:sldId id="284"/>
            <p14:sldId id="285"/>
            <p14:sldId id="330"/>
            <p14:sldId id="327"/>
            <p14:sldId id="326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E74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55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88" y="7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52CB7-0E52-452B-A930-7A53DE9384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60AEA-481C-485D-9383-43495796C6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976E3-3042-4E70-8F1D-AEFC8D5F08D2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A4A58-2CEB-4A70-9104-DB462D79A300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60558-AAAE-44AC-BF7C-98E38AFDC8A9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4DA8C-564C-458B-9B05-E5BA9D9971EC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6ABC7-A051-42B9-977E-464165565ADA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90986-6D78-4437-BD50-C2E964DDA693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C0FD7-E08B-41F2-B480-6BA907759326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79B5B-893E-43A9-9CFE-DB85C650C1C5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9438D-669F-423D-9083-EAFCC989F17F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7920E-810D-4FCE-8D60-A9F61B769769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F14A3-4770-4F1F-A3D7-B1AAA668FB75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AAF23-B947-4B6D-AA48-B82015F86FBF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BBA20-E785-437F-8FDA-35A5B0370639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62DEE-45C3-41E9-85AA-94A9A756CADB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1424E-E83E-4EDB-A1EF-812676DF6086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CD473-1FB7-4F20-B26B-A858C51204DE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942B6-BFFB-40AB-86C6-4C839F4838BD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EA84B-4C03-41F1-AC8E-C01CD61D3475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368F8-640A-4931-A991-86BC71CB805F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57A4F-4D0F-4BF7-9F25-28205DC0AF8E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BAF81-2E54-4996-8A27-F4D63864124E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8C301-9365-49E5-9C42-6F7A474DBCA8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6E6A9-4ED5-4D6A-8166-33B57056236F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B6490-5923-4A72-936D-2F1AB5D21022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  <a:endParaRPr lang="zh-CN" altLang="zh-CN">
              <a:sym typeface="Calibri Light" panose="020F0302020204030204" pitchFamily="34" charset="0"/>
            </a:endParaRP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  <a:endParaRPr lang="zh-CN" altLang="zh-CN">
              <a:sym typeface="Calibri" panose="020F0502020204030204" pitchFamily="34" charset="0"/>
            </a:endParaRP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  <a:endParaRPr lang="zh-CN" altLang="zh-CN">
              <a:sym typeface="Calibri" panose="020F0502020204030204" pitchFamily="34" charset="0"/>
            </a:endParaRP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  <a:endParaRPr lang="zh-CN" altLang="zh-CN">
              <a:sym typeface="Calibri" panose="020F0502020204030204" pitchFamily="34" charset="0"/>
            </a:endParaRP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  <a:endParaRPr lang="zh-CN" altLang="zh-CN">
              <a:sym typeface="Calibri" panose="020F0502020204030204" pitchFamily="34" charset="0"/>
            </a:endParaRP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  <a:endParaRPr lang="zh-CN" altLang="zh-CN">
              <a:sym typeface="Calibri" panose="020F0502020204030204" pitchFamily="34" charset="0"/>
            </a:endParaRP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216B820-9709-4A04-9753-75DFC9DF2D46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E1DC929-DBBE-4EFC-A801-22EB6E6FBA36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635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文本框 6"/>
          <p:cNvSpPr>
            <a:spLocks noChangeArrowheads="1"/>
          </p:cNvSpPr>
          <p:nvPr/>
        </p:nvSpPr>
        <p:spPr bwMode="auto">
          <a:xfrm>
            <a:off x="1014518" y="1292850"/>
            <a:ext cx="651192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rtl="0" eaLnBrk="1" fontAlgn="base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4400" b="1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自动化立体仓库管理系统</a:t>
            </a:r>
            <a:endParaRPr lang="zh-CN" altLang="zh-CN" sz="4400" dirty="0">
              <a:effectLst/>
            </a:endParaRPr>
          </a:p>
          <a:p>
            <a:pPr eaLnBrk="1" hangingPunct="1"/>
            <a:endParaRPr lang="zh-CN" altLang="en-US" sz="4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2" name="矩形 7"/>
          <p:cNvSpPr>
            <a:spLocks noChangeArrowheads="1"/>
          </p:cNvSpPr>
          <p:nvPr/>
        </p:nvSpPr>
        <p:spPr bwMode="auto">
          <a:xfrm>
            <a:off x="1089025" y="2016125"/>
            <a:ext cx="4667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First presentation</a:t>
            </a:r>
            <a:endParaRPr lang="zh-CN" altLang="en-US" sz="2000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053" name="文本框 8"/>
          <p:cNvSpPr>
            <a:spLocks noChangeArrowheads="1"/>
          </p:cNvSpPr>
          <p:nvPr/>
        </p:nvSpPr>
        <p:spPr bwMode="auto">
          <a:xfrm>
            <a:off x="1089025" y="2466975"/>
            <a:ext cx="535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汇报时间：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5" name="文本框 9"/>
          <p:cNvSpPr>
            <a:spLocks noChangeArrowheads="1"/>
          </p:cNvSpPr>
          <p:nvPr/>
        </p:nvSpPr>
        <p:spPr bwMode="auto">
          <a:xfrm>
            <a:off x="1089024" y="3067020"/>
            <a:ext cx="24656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汇报人：韩熔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9"/>
          <p:cNvSpPr>
            <a:spLocks noChangeArrowheads="1"/>
          </p:cNvSpPr>
          <p:nvPr/>
        </p:nvSpPr>
        <p:spPr bwMode="auto">
          <a:xfrm>
            <a:off x="1089024" y="4359275"/>
            <a:ext cx="24656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小组：中华有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9"/>
          <p:cNvSpPr>
            <a:spLocks noChangeArrowheads="1"/>
          </p:cNvSpPr>
          <p:nvPr/>
        </p:nvSpPr>
        <p:spPr bwMode="auto">
          <a:xfrm>
            <a:off x="1089023" y="4908580"/>
            <a:ext cx="5076827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成员：韩熔 何毅 江桀 陈杰 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涵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768475"/>
            <a:ext cx="2811944" cy="444817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3B87D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49" name="Group 7"/>
          <p:cNvGrpSpPr/>
          <p:nvPr/>
        </p:nvGrpSpPr>
        <p:grpSpPr bwMode="auto">
          <a:xfrm>
            <a:off x="355599" y="1279123"/>
            <a:ext cx="2811946" cy="488950"/>
            <a:chOff x="0" y="0"/>
            <a:chExt cx="2160000" cy="489289"/>
          </a:xfrm>
        </p:grpSpPr>
        <p:sp>
          <p:nvSpPr>
            <p:cNvPr id="6158" name="平行四边形 16"/>
            <p:cNvSpPr>
              <a:spLocks noChangeArrowheads="1"/>
            </p:cNvSpPr>
            <p:nvPr/>
          </p:nvSpPr>
          <p:spPr bwMode="auto">
            <a:xfrm>
              <a:off x="0" y="0"/>
              <a:ext cx="2160000" cy="489289"/>
            </a:xfrm>
            <a:prstGeom prst="parallelogram">
              <a:avLst>
                <a:gd name="adj" fmla="val 0"/>
              </a:avLst>
            </a:prstGeom>
            <a:solidFill>
              <a:srgbClr val="3B87D5"/>
            </a:solidFill>
            <a:ln w="12700">
              <a:solidFill>
                <a:srgbClr val="909D4D"/>
              </a:solidFill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9" name="文本框 17"/>
            <p:cNvSpPr>
              <a:spLocks noChangeArrowheads="1"/>
            </p:cNvSpPr>
            <p:nvPr/>
          </p:nvSpPr>
          <p:spPr bwMode="auto">
            <a:xfrm>
              <a:off x="52677" y="13812"/>
              <a:ext cx="2054645" cy="461985"/>
            </a:xfrm>
            <a:prstGeom prst="rect">
              <a:avLst/>
            </a:prstGeom>
            <a:solidFill>
              <a:srgbClr val="3B8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前端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150" name="矩形 13"/>
          <p:cNvSpPr>
            <a:spLocks noChangeArrowheads="1"/>
          </p:cNvSpPr>
          <p:nvPr/>
        </p:nvSpPr>
        <p:spPr bwMode="auto">
          <a:xfrm>
            <a:off x="850788" y="2058321"/>
            <a:ext cx="182156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Vue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elementUI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axios</a:t>
            </a:r>
            <a:endParaRPr lang="en-US" altLang="zh-CN" sz="2400" dirty="0" err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webGL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-541397" y="109653"/>
            <a:ext cx="28988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开发计划</a:t>
            </a:r>
            <a:endParaRPr lang="zh-CN" altLang="en-US" dirty="0"/>
          </a:p>
        </p:txBody>
      </p:sp>
      <p:sp>
        <p:nvSpPr>
          <p:cNvPr id="6" name="直接连接符 26"/>
          <p:cNvSpPr>
            <a:spLocks noChangeShapeType="1"/>
          </p:cNvSpPr>
          <p:nvPr/>
        </p:nvSpPr>
        <p:spPr bwMode="auto">
          <a:xfrm flipH="1" flipV="1">
            <a:off x="2357497" y="54758"/>
            <a:ext cx="0" cy="633413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1512471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技术架构</a:t>
            </a:r>
            <a:endParaRPr lang="zh-CN" altLang="en-US" dirty="0"/>
          </a:p>
        </p:txBody>
      </p:sp>
      <p:sp>
        <p:nvSpPr>
          <p:cNvPr id="2" name="平行四边形 14"/>
          <p:cNvSpPr>
            <a:spLocks noChangeArrowheads="1"/>
          </p:cNvSpPr>
          <p:nvPr/>
        </p:nvSpPr>
        <p:spPr bwMode="auto">
          <a:xfrm>
            <a:off x="4631691" y="1781875"/>
            <a:ext cx="2811944" cy="444817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3B87D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" name="Group 7"/>
          <p:cNvGrpSpPr/>
          <p:nvPr/>
        </p:nvGrpSpPr>
        <p:grpSpPr bwMode="auto">
          <a:xfrm>
            <a:off x="4631689" y="1292523"/>
            <a:ext cx="2811946" cy="488950"/>
            <a:chOff x="0" y="0"/>
            <a:chExt cx="2160000" cy="489289"/>
          </a:xfrm>
        </p:grpSpPr>
        <p:sp>
          <p:nvSpPr>
            <p:cNvPr id="4" name="平行四边形 16"/>
            <p:cNvSpPr>
              <a:spLocks noChangeArrowheads="1"/>
            </p:cNvSpPr>
            <p:nvPr/>
          </p:nvSpPr>
          <p:spPr bwMode="auto">
            <a:xfrm>
              <a:off x="0" y="0"/>
              <a:ext cx="2160000" cy="489289"/>
            </a:xfrm>
            <a:prstGeom prst="parallelogram">
              <a:avLst>
                <a:gd name="adj" fmla="val 0"/>
              </a:avLst>
            </a:prstGeom>
            <a:solidFill>
              <a:srgbClr val="3B87D5"/>
            </a:solidFill>
            <a:ln w="12700">
              <a:solidFill>
                <a:srgbClr val="909D4D"/>
              </a:solidFill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文本框 17"/>
            <p:cNvSpPr>
              <a:spLocks noChangeArrowheads="1"/>
            </p:cNvSpPr>
            <p:nvPr/>
          </p:nvSpPr>
          <p:spPr bwMode="auto">
            <a:xfrm>
              <a:off x="52677" y="13812"/>
              <a:ext cx="2054645" cy="461985"/>
            </a:xfrm>
            <a:prstGeom prst="rect">
              <a:avLst/>
            </a:prstGeom>
            <a:solidFill>
              <a:srgbClr val="3B8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后端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5078966" y="1795275"/>
            <a:ext cx="1917389" cy="445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Springboot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Springboot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Security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Kafka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Redis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平行四边形 14"/>
          <p:cNvSpPr>
            <a:spLocks noChangeArrowheads="1"/>
          </p:cNvSpPr>
          <p:nvPr/>
        </p:nvSpPr>
        <p:spPr bwMode="auto">
          <a:xfrm>
            <a:off x="8815322" y="1768475"/>
            <a:ext cx="2811944" cy="444817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3B87D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2" name="Group 7"/>
          <p:cNvGrpSpPr/>
          <p:nvPr/>
        </p:nvGrpSpPr>
        <p:grpSpPr bwMode="auto">
          <a:xfrm>
            <a:off x="8815320" y="1279123"/>
            <a:ext cx="2811946" cy="488950"/>
            <a:chOff x="0" y="0"/>
            <a:chExt cx="2160000" cy="489289"/>
          </a:xfrm>
        </p:grpSpPr>
        <p:sp>
          <p:nvSpPr>
            <p:cNvPr id="13" name="平行四边形 16"/>
            <p:cNvSpPr>
              <a:spLocks noChangeArrowheads="1"/>
            </p:cNvSpPr>
            <p:nvPr/>
          </p:nvSpPr>
          <p:spPr bwMode="auto">
            <a:xfrm>
              <a:off x="0" y="0"/>
              <a:ext cx="2160000" cy="489289"/>
            </a:xfrm>
            <a:prstGeom prst="parallelogram">
              <a:avLst>
                <a:gd name="adj" fmla="val 0"/>
              </a:avLst>
            </a:prstGeom>
            <a:solidFill>
              <a:srgbClr val="3B87D5"/>
            </a:solidFill>
            <a:ln w="12700">
              <a:solidFill>
                <a:srgbClr val="909D4D"/>
              </a:solidFill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文本框 17"/>
            <p:cNvSpPr>
              <a:spLocks noChangeArrowheads="1"/>
            </p:cNvSpPr>
            <p:nvPr/>
          </p:nvSpPr>
          <p:spPr bwMode="auto">
            <a:xfrm>
              <a:off x="52677" y="13812"/>
              <a:ext cx="2054645" cy="461985"/>
            </a:xfrm>
            <a:prstGeom prst="rect">
              <a:avLst/>
            </a:prstGeom>
            <a:solidFill>
              <a:srgbClr val="3B8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算法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矩形 13"/>
          <p:cNvSpPr>
            <a:spLocks noChangeArrowheads="1"/>
          </p:cNvSpPr>
          <p:nvPr/>
        </p:nvSpPr>
        <p:spPr bwMode="auto">
          <a:xfrm>
            <a:off x="9310509" y="2413921"/>
            <a:ext cx="1821565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yoloV5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寻路算法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FCFS/SJF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矩形 1"/>
          <p:cNvSpPr>
            <a:spLocks noChangeArrowheads="1"/>
          </p:cNvSpPr>
          <p:nvPr/>
        </p:nvSpPr>
        <p:spPr bwMode="auto">
          <a:xfrm>
            <a:off x="1070052" y="2048961"/>
            <a:ext cx="4826121" cy="103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3200" b="1" dirty="0">
                <a:latin typeface="Agency FB" pitchFamily="34" charset="0"/>
                <a:ea typeface="微软雅黑" panose="020B0503020204020204" pitchFamily="34" charset="-122"/>
                <a:sym typeface="Agency FB" pitchFamily="34" charset="0"/>
              </a:rPr>
              <a:t> </a:t>
            </a:r>
            <a:r>
              <a:rPr lang="zh-CN" altLang="en-US" sz="2000" b="1" dirty="0">
                <a:latin typeface="Agency FB" pitchFamily="34" charset="0"/>
                <a:ea typeface="微软雅黑" panose="020B0503020204020204" pitchFamily="34" charset="-122"/>
                <a:sym typeface="Agency FB" pitchFamily="34" charset="0"/>
              </a:rPr>
              <a:t>项目经理</a:t>
            </a:r>
            <a:endParaRPr lang="en-US" altLang="zh-CN" sz="2000" b="1" dirty="0">
              <a:latin typeface="Agency FB" pitchFamily="34" charset="0"/>
              <a:ea typeface="微软雅黑" panose="020B0503020204020204" pitchFamily="34" charset="-122"/>
              <a:sym typeface="Agency FB" pitchFamily="34" charset="0"/>
            </a:endParaRPr>
          </a:p>
          <a:p>
            <a:pPr eaLnBrk="1" hangingPunct="1">
              <a:spcBef>
                <a:spcPts val="1000"/>
              </a:spcBef>
            </a:pPr>
            <a:r>
              <a:rPr lang="zh-CN" altLang="en-US" sz="2000" b="1" dirty="0">
                <a:latin typeface="Agency FB" pitchFamily="34" charset="0"/>
                <a:ea typeface="微软雅黑" panose="020B0503020204020204" pitchFamily="34" charset="-122"/>
                <a:sym typeface="Agency FB" pitchFamily="34" charset="0"/>
              </a:rPr>
              <a:t>前端工程师</a:t>
            </a:r>
            <a:endParaRPr lang="en-US" altLang="zh-CN" sz="2000" b="1" dirty="0">
              <a:latin typeface="Agency FB" pitchFamily="34" charset="0"/>
              <a:ea typeface="微软雅黑" panose="020B0503020204020204" pitchFamily="34" charset="-122"/>
              <a:sym typeface="Agency FB" pitchFamily="34" charset="0"/>
            </a:endParaRPr>
          </a:p>
        </p:txBody>
      </p:sp>
      <p:sp>
        <p:nvSpPr>
          <p:cNvPr id="10245" name="椭圆 5"/>
          <p:cNvSpPr>
            <a:spLocks noChangeArrowheads="1"/>
          </p:cNvSpPr>
          <p:nvPr/>
        </p:nvSpPr>
        <p:spPr bwMode="auto">
          <a:xfrm>
            <a:off x="1071177" y="3418560"/>
            <a:ext cx="1447097" cy="1475100"/>
          </a:xfrm>
          <a:prstGeom prst="ellipse">
            <a:avLst/>
          </a:prstGeom>
          <a:solidFill>
            <a:srgbClr val="3B87D5">
              <a:alpha val="3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1000"/>
              </a:spcBef>
            </a:pPr>
            <a:r>
              <a:rPr lang="zh-CN" altLang="en-US" sz="2400" b="1" dirty="0">
                <a:latin typeface="Bodoni MT Black" pitchFamily="18" charset="0"/>
                <a:ea typeface="微软雅黑" panose="020B0503020204020204" pitchFamily="34" charset="-122"/>
                <a:sym typeface="Bodoni MT Black" pitchFamily="18" charset="0"/>
              </a:rPr>
              <a:t>韩熔</a:t>
            </a:r>
            <a:endParaRPr lang="zh-CN" altLang="en-US" sz="2400" dirty="0"/>
          </a:p>
        </p:txBody>
      </p:sp>
      <p:sp>
        <p:nvSpPr>
          <p:cNvPr id="10247" name="椭圆 11"/>
          <p:cNvSpPr>
            <a:spLocks noChangeArrowheads="1"/>
          </p:cNvSpPr>
          <p:nvPr/>
        </p:nvSpPr>
        <p:spPr bwMode="auto">
          <a:xfrm>
            <a:off x="2683570" y="3446603"/>
            <a:ext cx="1447097" cy="1464660"/>
          </a:xfrm>
          <a:prstGeom prst="ellipse">
            <a:avLst/>
          </a:prstGeom>
          <a:solidFill>
            <a:srgbClr val="3B87D5">
              <a:alpha val="3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1000"/>
              </a:spcBef>
            </a:pPr>
            <a:r>
              <a:rPr lang="zh-CN" altLang="en-US" sz="2400" b="1" dirty="0">
                <a:latin typeface="Bodoni MT Black" pitchFamily="18" charset="0"/>
                <a:ea typeface="微软雅黑" panose="020B0503020204020204" pitchFamily="34" charset="-122"/>
                <a:sym typeface="Bodoni MT Black" pitchFamily="18" charset="0"/>
              </a:rPr>
              <a:t>何毅</a:t>
            </a:r>
            <a:endParaRPr lang="en-US" altLang="zh-CN" sz="2400" b="1" dirty="0">
              <a:latin typeface="Bodoni MT Black" pitchFamily="18" charset="0"/>
              <a:ea typeface="微软雅黑" panose="020B0503020204020204" pitchFamily="34" charset="-122"/>
              <a:sym typeface="Bodoni MT Black" pitchFamily="18" charset="0"/>
            </a:endParaRPr>
          </a:p>
          <a:p>
            <a:pPr algn="ctr" eaLnBrk="1" hangingPunct="1">
              <a:spcBef>
                <a:spcPts val="1000"/>
              </a:spcBef>
            </a:pPr>
            <a:r>
              <a:rPr lang="zh-CN" altLang="en-US" sz="2400" b="1" dirty="0">
                <a:latin typeface="Bodoni MT Black" pitchFamily="18" charset="0"/>
                <a:ea typeface="微软雅黑" panose="020B0503020204020204" pitchFamily="34" charset="-122"/>
                <a:sym typeface="Bodoni MT Black" pitchFamily="18" charset="0"/>
              </a:rPr>
              <a:t>蒋涵</a:t>
            </a:r>
            <a:endParaRPr lang="zh-CN" altLang="en-US" sz="2400" dirty="0"/>
          </a:p>
        </p:txBody>
      </p:sp>
      <p:sp>
        <p:nvSpPr>
          <p:cNvPr id="10249" name="椭圆 13"/>
          <p:cNvSpPr>
            <a:spLocks noChangeArrowheads="1"/>
          </p:cNvSpPr>
          <p:nvPr/>
        </p:nvSpPr>
        <p:spPr bwMode="auto">
          <a:xfrm>
            <a:off x="4253304" y="3429000"/>
            <a:ext cx="1447097" cy="1464660"/>
          </a:xfrm>
          <a:prstGeom prst="ellipse">
            <a:avLst/>
          </a:prstGeom>
          <a:solidFill>
            <a:srgbClr val="3B87D5">
              <a:alpha val="3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1000"/>
              </a:spcBef>
            </a:pPr>
            <a:r>
              <a:rPr lang="zh-CN" altLang="en-US" sz="2400" b="1" dirty="0">
                <a:latin typeface="Bodoni MT Black" pitchFamily="18" charset="0"/>
                <a:ea typeface="微软雅黑" panose="020B0503020204020204" pitchFamily="34" charset="-122"/>
                <a:sym typeface="Bodoni MT Black" pitchFamily="18" charset="0"/>
              </a:rPr>
              <a:t>陈杰</a:t>
            </a:r>
            <a:endParaRPr lang="en-US" altLang="zh-CN" sz="2400" b="1" dirty="0">
              <a:latin typeface="Bodoni MT Black" pitchFamily="18" charset="0"/>
              <a:ea typeface="微软雅黑" panose="020B0503020204020204" pitchFamily="34" charset="-122"/>
              <a:sym typeface="Bodoni MT Black" pitchFamily="18" charset="0"/>
            </a:endParaRPr>
          </a:p>
          <a:p>
            <a:pPr algn="ctr" eaLnBrk="1" hangingPunct="1">
              <a:spcBef>
                <a:spcPts val="1000"/>
              </a:spcBef>
            </a:pPr>
            <a:r>
              <a:rPr lang="zh-CN" altLang="en-US" sz="2400" b="1" dirty="0">
                <a:latin typeface="Bodoni MT Black" pitchFamily="18" charset="0"/>
                <a:ea typeface="微软雅黑" panose="020B0503020204020204" pitchFamily="34" charset="-122"/>
                <a:sym typeface="Bodoni MT Black" pitchFamily="18" charset="0"/>
              </a:rPr>
              <a:t>江桀</a:t>
            </a:r>
            <a:endParaRPr lang="zh-CN" altLang="en-US" sz="2400" dirty="0"/>
          </a:p>
        </p:txBody>
      </p:sp>
      <p:sp>
        <p:nvSpPr>
          <p:cNvPr id="2" name="文本框 1"/>
          <p:cNvSpPr>
            <a:spLocks noChangeArrowheads="1"/>
          </p:cNvSpPr>
          <p:nvPr/>
        </p:nvSpPr>
        <p:spPr bwMode="auto">
          <a:xfrm>
            <a:off x="-541397" y="109653"/>
            <a:ext cx="28988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开发计划</a:t>
            </a:r>
            <a:endParaRPr lang="zh-CN" altLang="en-US" dirty="0"/>
          </a:p>
        </p:txBody>
      </p:sp>
      <p:sp>
        <p:nvSpPr>
          <p:cNvPr id="4" name="直接连接符 26"/>
          <p:cNvSpPr>
            <a:spLocks noChangeShapeType="1"/>
          </p:cNvSpPr>
          <p:nvPr/>
        </p:nvSpPr>
        <p:spPr bwMode="auto">
          <a:xfrm flipH="1" flipV="1">
            <a:off x="2357497" y="54758"/>
            <a:ext cx="0" cy="633413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1512471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人员分工</a:t>
            </a:r>
            <a:endParaRPr lang="zh-CN" altLang="en-US" dirty="0"/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2683570" y="2365570"/>
            <a:ext cx="4826121" cy="40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2000" b="1" dirty="0">
                <a:latin typeface="Agency FB" pitchFamily="34" charset="0"/>
                <a:ea typeface="微软雅黑" panose="020B0503020204020204" pitchFamily="34" charset="-122"/>
                <a:sym typeface="Agency FB" pitchFamily="34" charset="0"/>
              </a:rPr>
              <a:t>后端工程师</a:t>
            </a:r>
            <a:endParaRPr lang="en-US" altLang="zh-CN" sz="2000" b="1" dirty="0">
              <a:latin typeface="Agency FB" pitchFamily="34" charset="0"/>
              <a:ea typeface="微软雅黑" panose="020B0503020204020204" pitchFamily="34" charset="-122"/>
              <a:sym typeface="Agency FB" pitchFamily="34" charset="0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4253304" y="2365570"/>
            <a:ext cx="1538543" cy="40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2000" b="1" dirty="0">
                <a:latin typeface="Agency FB" pitchFamily="34" charset="0"/>
                <a:ea typeface="微软雅黑" panose="020B0503020204020204" pitchFamily="34" charset="-122"/>
                <a:sym typeface="Agency FB" pitchFamily="34" charset="0"/>
              </a:rPr>
              <a:t>算法工程师</a:t>
            </a:r>
            <a:endParaRPr lang="en-US" altLang="zh-CN" sz="2000" b="1" dirty="0">
              <a:latin typeface="Agency FB" pitchFamily="34" charset="0"/>
              <a:ea typeface="微软雅黑" panose="020B0503020204020204" pitchFamily="34" charset="-122"/>
              <a:sym typeface="Agency FB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780" y="1089650"/>
            <a:ext cx="5298179" cy="5063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ldLvl="0" autoUpdateAnimBg="0"/>
      <p:bldP spid="6" grpId="0" bldLvl="0" autoUpdateAnimBg="0"/>
      <p:bldP spid="7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35"/>
          <a:stretch>
            <a:fillRect/>
          </a:stretch>
        </p:blipFill>
        <p:spPr bwMode="auto">
          <a:xfrm>
            <a:off x="0" y="0"/>
            <a:ext cx="12192000" cy="75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7" name="文本框 1"/>
          <p:cNvSpPr>
            <a:spLocks noChangeArrowheads="1"/>
          </p:cNvSpPr>
          <p:nvPr/>
        </p:nvSpPr>
        <p:spPr bwMode="auto">
          <a:xfrm>
            <a:off x="-541397" y="109653"/>
            <a:ext cx="28988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项目需求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30" name="直接连接符 26"/>
          <p:cNvSpPr>
            <a:spLocks noChangeShapeType="1"/>
          </p:cNvSpPr>
          <p:nvPr/>
        </p:nvSpPr>
        <p:spPr bwMode="auto">
          <a:xfrm flipH="1" flipV="1">
            <a:off x="2357497" y="54758"/>
            <a:ext cx="0" cy="633413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1"/>
          <p:cNvSpPr>
            <a:spLocks noChangeArrowheads="1"/>
          </p:cNvSpPr>
          <p:nvPr/>
        </p:nvSpPr>
        <p:spPr bwMode="auto">
          <a:xfrm>
            <a:off x="1512471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用户故事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28522" b="31944"/>
          <a:stretch>
            <a:fillRect/>
          </a:stretch>
        </p:blipFill>
        <p:spPr>
          <a:xfrm>
            <a:off x="0" y="-19050"/>
            <a:ext cx="12193274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6"/>
          <p:cNvSpPr>
            <a:spLocks noChangeArrowheads="1"/>
          </p:cNvSpPr>
          <p:nvPr/>
        </p:nvSpPr>
        <p:spPr bwMode="auto">
          <a:xfrm>
            <a:off x="2361248" y="1095266"/>
            <a:ext cx="727868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展示结束，</a:t>
            </a:r>
            <a:endParaRPr lang="en-US" altLang="zh-CN" sz="4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en-US" altLang="zh-CN" sz="4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en-US" sz="4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谢谢大家！</a:t>
            </a:r>
            <a:endParaRPr lang="zh-CN" altLang="en-US" sz="4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9"/>
          <p:cNvSpPr>
            <a:spLocks noChangeArrowheads="1"/>
          </p:cNvSpPr>
          <p:nvPr/>
        </p:nvSpPr>
        <p:spPr bwMode="auto">
          <a:xfrm>
            <a:off x="2450044" y="4746625"/>
            <a:ext cx="24656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小组：中华有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9"/>
          <p:cNvSpPr>
            <a:spLocks noChangeArrowheads="1"/>
          </p:cNvSpPr>
          <p:nvPr/>
        </p:nvSpPr>
        <p:spPr bwMode="auto">
          <a:xfrm>
            <a:off x="2450043" y="5295930"/>
            <a:ext cx="50768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成员：韩熔 何毅 江桀 陈杰 蒋涵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0"/>
    </mc:Choice>
    <mc:Fallback>
      <p:transition spd="slow" advTm="44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-541397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项目需求</a:t>
            </a:r>
            <a:endParaRPr lang="zh-CN" altLang="en-US" dirty="0"/>
          </a:p>
        </p:txBody>
      </p:sp>
      <p:sp>
        <p:nvSpPr>
          <p:cNvPr id="6" name="直接连接符 26"/>
          <p:cNvSpPr>
            <a:spLocks noChangeShapeType="1"/>
          </p:cNvSpPr>
          <p:nvPr/>
        </p:nvSpPr>
        <p:spPr bwMode="auto">
          <a:xfrm flipH="1" flipV="1">
            <a:off x="2357497" y="54758"/>
            <a:ext cx="0" cy="633413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1512471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用户故事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4" y="829560"/>
            <a:ext cx="5074482" cy="58407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958" y="837954"/>
            <a:ext cx="6482001" cy="40590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313" y="2653526"/>
            <a:ext cx="6339290" cy="36724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635" y="862392"/>
            <a:ext cx="6699885" cy="398676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258" y="2246206"/>
            <a:ext cx="6857576" cy="3876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768475"/>
            <a:ext cx="11480800" cy="444817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3B87D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49" name="Group 7"/>
          <p:cNvGrpSpPr/>
          <p:nvPr/>
        </p:nvGrpSpPr>
        <p:grpSpPr bwMode="auto">
          <a:xfrm>
            <a:off x="9008714" y="1276350"/>
            <a:ext cx="2811946" cy="488950"/>
            <a:chOff x="0" y="0"/>
            <a:chExt cx="2160000" cy="489289"/>
          </a:xfrm>
        </p:grpSpPr>
        <p:sp>
          <p:nvSpPr>
            <p:cNvPr id="6158" name="平行四边形 16"/>
            <p:cNvSpPr>
              <a:spLocks noChangeArrowheads="1"/>
            </p:cNvSpPr>
            <p:nvPr/>
          </p:nvSpPr>
          <p:spPr bwMode="auto">
            <a:xfrm>
              <a:off x="0" y="0"/>
              <a:ext cx="2160000" cy="489289"/>
            </a:xfrm>
            <a:prstGeom prst="parallelogram">
              <a:avLst>
                <a:gd name="adj" fmla="val 0"/>
              </a:avLst>
            </a:prstGeom>
            <a:solidFill>
              <a:srgbClr val="3B87D5"/>
            </a:solidFill>
            <a:ln w="12700">
              <a:solidFill>
                <a:srgbClr val="909D4D"/>
              </a:solidFill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9" name="文本框 17"/>
            <p:cNvSpPr>
              <a:spLocks noChangeArrowheads="1"/>
            </p:cNvSpPr>
            <p:nvPr/>
          </p:nvSpPr>
          <p:spPr bwMode="auto">
            <a:xfrm>
              <a:off x="52677" y="13812"/>
              <a:ext cx="2054645" cy="461985"/>
            </a:xfrm>
            <a:prstGeom prst="rect">
              <a:avLst/>
            </a:prstGeom>
            <a:solidFill>
              <a:srgbClr val="3B8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非功能性需求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150" name="矩形 13"/>
          <p:cNvSpPr>
            <a:spLocks noChangeArrowheads="1"/>
          </p:cNvSpPr>
          <p:nvPr/>
        </p:nvSpPr>
        <p:spPr bwMode="auto">
          <a:xfrm>
            <a:off x="823384" y="2101114"/>
            <a:ext cx="10274300" cy="4059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系统稳定性</a:t>
            </a:r>
            <a:endParaRPr lang="zh-CN" altLang="en-US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能够保证系统在至少万级的并发请求时可以保持相应的稳定性</a:t>
            </a:r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解决方案：使用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Redis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进行数据缓存，减轻对数据库的请求压力； 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Kafka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进行削峰，只允许一定量的网络请求进入系统； 使用消息队列异步处理系统事务，一定程度上避免系统拥塞。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 startAt="2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系统安全性</a:t>
            </a:r>
            <a:endParaRPr lang="zh-CN" altLang="en-US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防止用户越级操作导致系统出现问题，以及用户数据泄露</a:t>
            </a:r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解决方案：设立用户权限系统，将不同的操作权限分配给不同用户，每个用户只能进行受限操作 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MD5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对用户密码进行加密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 startAt="3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系统便用性</a:t>
            </a:r>
            <a:endParaRPr lang="zh-CN" altLang="en-US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尽量精简系统，降低用户操作学习成本，达到上手即可用的效果，方便提高工作效率。 设计尽可能美观轻量，防止因流程过于繁琐，界面过于复杂所导致的效率降低。</a:t>
            </a:r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 eaLnBrk="1" hangingPunct="1">
              <a:lnSpc>
                <a:spcPct val="150000"/>
              </a:lnSpc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-541397" y="109653"/>
            <a:ext cx="28988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项目需求</a:t>
            </a:r>
            <a:endParaRPr lang="zh-CN" altLang="en-US" dirty="0"/>
          </a:p>
        </p:txBody>
      </p:sp>
      <p:sp>
        <p:nvSpPr>
          <p:cNvPr id="6" name="直接连接符 26"/>
          <p:cNvSpPr>
            <a:spLocks noChangeShapeType="1"/>
          </p:cNvSpPr>
          <p:nvPr/>
        </p:nvSpPr>
        <p:spPr bwMode="auto">
          <a:xfrm flipH="1" flipV="1">
            <a:off x="2357497" y="54758"/>
            <a:ext cx="0" cy="633413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1939191" y="118130"/>
            <a:ext cx="28988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非功能性需求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768475"/>
            <a:ext cx="11480800" cy="444817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3B87D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49" name="Group 7"/>
          <p:cNvGrpSpPr/>
          <p:nvPr/>
        </p:nvGrpSpPr>
        <p:grpSpPr bwMode="auto">
          <a:xfrm>
            <a:off x="9008714" y="1276350"/>
            <a:ext cx="2811946" cy="488950"/>
            <a:chOff x="0" y="0"/>
            <a:chExt cx="2160000" cy="489289"/>
          </a:xfrm>
        </p:grpSpPr>
        <p:sp>
          <p:nvSpPr>
            <p:cNvPr id="6158" name="平行四边形 16"/>
            <p:cNvSpPr>
              <a:spLocks noChangeArrowheads="1"/>
            </p:cNvSpPr>
            <p:nvPr/>
          </p:nvSpPr>
          <p:spPr bwMode="auto">
            <a:xfrm>
              <a:off x="0" y="0"/>
              <a:ext cx="2160000" cy="489289"/>
            </a:xfrm>
            <a:prstGeom prst="parallelogram">
              <a:avLst>
                <a:gd name="adj" fmla="val 0"/>
              </a:avLst>
            </a:prstGeom>
            <a:solidFill>
              <a:srgbClr val="3B87D5"/>
            </a:solidFill>
            <a:ln w="12700">
              <a:solidFill>
                <a:srgbClr val="909D4D"/>
              </a:solidFill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9" name="文本框 17"/>
            <p:cNvSpPr>
              <a:spLocks noChangeArrowheads="1"/>
            </p:cNvSpPr>
            <p:nvPr/>
          </p:nvSpPr>
          <p:spPr bwMode="auto">
            <a:xfrm>
              <a:off x="52677" y="13812"/>
              <a:ext cx="2054645" cy="461985"/>
            </a:xfrm>
            <a:prstGeom prst="rect">
              <a:avLst/>
            </a:prstGeom>
            <a:solidFill>
              <a:srgbClr val="3B8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系统假设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150" name="矩形 13"/>
          <p:cNvSpPr>
            <a:spLocks noChangeArrowheads="1"/>
          </p:cNvSpPr>
          <p:nvPr/>
        </p:nvSpPr>
        <p:spPr bwMode="auto">
          <a:xfrm>
            <a:off x="823384" y="2101114"/>
            <a:ext cx="10274300" cy="347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24292F"/>
                </a:solidFill>
                <a:effectLst/>
                <a:latin typeface="-apple-system"/>
              </a:rPr>
              <a:t>假设货物没有空间大小，每个货架能够存储的货物均以件计。</a:t>
            </a:r>
            <a:endParaRPr lang="en-US" altLang="zh-CN" sz="280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/>
            <a:endParaRPr lang="zh-CN" altLang="en-US" sz="280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/>
            <a:r>
              <a:rPr lang="zh-CN" altLang="en-US" sz="2800" dirty="0">
                <a:solidFill>
                  <a:srgbClr val="24292F"/>
                </a:solidFill>
                <a:effectLst/>
                <a:latin typeface="-apple-system"/>
              </a:rPr>
              <a:t>假设一切操作均由系统内部全自动操作，无需人员进行协调。</a:t>
            </a:r>
            <a:endParaRPr lang="en-US" altLang="zh-CN" sz="280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/>
            <a:endParaRPr lang="zh-CN" altLang="en-US" sz="280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/>
            <a:r>
              <a:rPr lang="zh-CN" altLang="en-US" sz="2800" dirty="0">
                <a:solidFill>
                  <a:srgbClr val="24292F"/>
                </a:solidFill>
                <a:effectLst/>
                <a:latin typeface="-apple-system"/>
              </a:rPr>
              <a:t>假设所有物品都可以被正常标记并贴上标签。</a:t>
            </a:r>
            <a:endParaRPr lang="en-US" altLang="zh-CN" sz="280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/>
            <a:endParaRPr lang="zh-CN" altLang="en-US" sz="280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/>
            <a:r>
              <a:rPr lang="zh-CN" altLang="en-US" sz="2800" dirty="0">
                <a:solidFill>
                  <a:srgbClr val="24292F"/>
                </a:solidFill>
                <a:effectLst/>
                <a:latin typeface="-apple-system"/>
              </a:rPr>
              <a:t>假设仓库一直正常运行不出现断电失火等异常事故。</a:t>
            </a:r>
            <a:endParaRPr lang="zh-CN" altLang="en-US" sz="280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 eaLnBrk="1" hangingPunct="1">
              <a:lnSpc>
                <a:spcPct val="150000"/>
              </a:lnSpc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-541397" y="109653"/>
            <a:ext cx="28988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项目需求</a:t>
            </a:r>
            <a:endParaRPr lang="zh-CN" altLang="en-US" dirty="0"/>
          </a:p>
        </p:txBody>
      </p:sp>
      <p:sp>
        <p:nvSpPr>
          <p:cNvPr id="6" name="直接连接符 26"/>
          <p:cNvSpPr>
            <a:spLocks noChangeShapeType="1"/>
          </p:cNvSpPr>
          <p:nvPr/>
        </p:nvSpPr>
        <p:spPr bwMode="auto">
          <a:xfrm flipH="1" flipV="1">
            <a:off x="2357497" y="54758"/>
            <a:ext cx="0" cy="633413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1410872" y="118130"/>
            <a:ext cx="28988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假设与约束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-541397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项目需求</a:t>
            </a:r>
            <a:endParaRPr lang="zh-CN" altLang="en-US" dirty="0"/>
          </a:p>
        </p:txBody>
      </p:sp>
      <p:sp>
        <p:nvSpPr>
          <p:cNvPr id="6" name="直接连接符 26"/>
          <p:cNvSpPr>
            <a:spLocks noChangeShapeType="1"/>
          </p:cNvSpPr>
          <p:nvPr/>
        </p:nvSpPr>
        <p:spPr bwMode="auto">
          <a:xfrm flipH="1" flipV="1">
            <a:off x="2357497" y="54758"/>
            <a:ext cx="0" cy="633413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1955364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需求跟踪矩阵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909546"/>
            <a:ext cx="4270623" cy="57270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467" y="978286"/>
            <a:ext cx="4063066" cy="5657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35"/>
          <a:stretch>
            <a:fillRect/>
          </a:stretch>
        </p:blipFill>
        <p:spPr bwMode="auto">
          <a:xfrm>
            <a:off x="0" y="0"/>
            <a:ext cx="12192000" cy="75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7" name="文本框 1"/>
          <p:cNvSpPr>
            <a:spLocks noChangeArrowheads="1"/>
          </p:cNvSpPr>
          <p:nvPr/>
        </p:nvSpPr>
        <p:spPr bwMode="auto">
          <a:xfrm>
            <a:off x="-541397" y="109653"/>
            <a:ext cx="28988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项目需求</a:t>
            </a:r>
            <a:endParaRPr lang="zh-CN" altLang="en-US" dirty="0"/>
          </a:p>
        </p:txBody>
      </p:sp>
      <p:sp>
        <p:nvSpPr>
          <p:cNvPr id="5130" name="直接连接符 26"/>
          <p:cNvSpPr>
            <a:spLocks noChangeShapeType="1"/>
          </p:cNvSpPr>
          <p:nvPr/>
        </p:nvSpPr>
        <p:spPr bwMode="auto">
          <a:xfrm flipH="1" flipV="1">
            <a:off x="2357497" y="54758"/>
            <a:ext cx="0" cy="633413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1"/>
          <p:cNvSpPr>
            <a:spLocks noChangeArrowheads="1"/>
          </p:cNvSpPr>
          <p:nvPr/>
        </p:nvSpPr>
        <p:spPr bwMode="auto">
          <a:xfrm>
            <a:off x="1512471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用户故事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0"/>
            <a:ext cx="12192000" cy="66126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498475" y="909173"/>
            <a:ext cx="8315324" cy="5641989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3B87D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49" name="Group 7"/>
          <p:cNvGrpSpPr/>
          <p:nvPr/>
        </p:nvGrpSpPr>
        <p:grpSpPr bwMode="auto">
          <a:xfrm>
            <a:off x="8813800" y="909173"/>
            <a:ext cx="2160588" cy="488950"/>
            <a:chOff x="0" y="0"/>
            <a:chExt cx="2160000" cy="489289"/>
          </a:xfrm>
        </p:grpSpPr>
        <p:sp>
          <p:nvSpPr>
            <p:cNvPr id="6158" name="平行四边形 16"/>
            <p:cNvSpPr>
              <a:spLocks noChangeArrowheads="1"/>
            </p:cNvSpPr>
            <p:nvPr/>
          </p:nvSpPr>
          <p:spPr bwMode="auto">
            <a:xfrm>
              <a:off x="0" y="0"/>
              <a:ext cx="2160000" cy="489289"/>
            </a:xfrm>
            <a:prstGeom prst="parallelogram">
              <a:avLst>
                <a:gd name="adj" fmla="val 0"/>
              </a:avLst>
            </a:prstGeom>
            <a:solidFill>
              <a:srgbClr val="3B87D5"/>
            </a:solidFill>
            <a:ln w="12700">
              <a:solidFill>
                <a:srgbClr val="909D4D"/>
              </a:solidFill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9" name="文本框 17"/>
            <p:cNvSpPr>
              <a:spLocks noChangeArrowheads="1"/>
            </p:cNvSpPr>
            <p:nvPr/>
          </p:nvSpPr>
          <p:spPr bwMode="auto">
            <a:xfrm>
              <a:off x="52677" y="13812"/>
              <a:ext cx="2054646" cy="461665"/>
            </a:xfrm>
            <a:prstGeom prst="rect">
              <a:avLst/>
            </a:prstGeom>
            <a:solidFill>
              <a:srgbClr val="3B8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登录界面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-541397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项目需求</a:t>
            </a:r>
            <a:endParaRPr lang="zh-CN" altLang="en-US" dirty="0"/>
          </a:p>
        </p:txBody>
      </p:sp>
      <p:sp>
        <p:nvSpPr>
          <p:cNvPr id="6" name="直接连接符 26"/>
          <p:cNvSpPr>
            <a:spLocks noChangeShapeType="1"/>
          </p:cNvSpPr>
          <p:nvPr/>
        </p:nvSpPr>
        <p:spPr bwMode="auto">
          <a:xfrm flipH="1" flipV="1">
            <a:off x="2357497" y="54758"/>
            <a:ext cx="0" cy="633413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1512471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原型设计</a:t>
            </a:r>
            <a:endParaRPr lang="zh-CN" altLang="en-US" dirty="0"/>
          </a:p>
        </p:txBody>
      </p: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9009017" y="1953051"/>
            <a:ext cx="2987765" cy="25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在登录界面可分别以管理员或普通用户的身份登录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不同的角色进入系统后可操作的功能不同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主界面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669" y="1225285"/>
            <a:ext cx="8065128" cy="5040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498475" y="909173"/>
            <a:ext cx="7775575" cy="5641989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3B87D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49" name="Group 7"/>
          <p:cNvGrpSpPr/>
          <p:nvPr/>
        </p:nvGrpSpPr>
        <p:grpSpPr bwMode="auto">
          <a:xfrm>
            <a:off x="8274050" y="909173"/>
            <a:ext cx="2160588" cy="488950"/>
            <a:chOff x="0" y="0"/>
            <a:chExt cx="2160000" cy="489289"/>
          </a:xfrm>
        </p:grpSpPr>
        <p:sp>
          <p:nvSpPr>
            <p:cNvPr id="6158" name="平行四边形 16"/>
            <p:cNvSpPr>
              <a:spLocks noChangeArrowheads="1"/>
            </p:cNvSpPr>
            <p:nvPr/>
          </p:nvSpPr>
          <p:spPr bwMode="auto">
            <a:xfrm>
              <a:off x="0" y="0"/>
              <a:ext cx="2160000" cy="489289"/>
            </a:xfrm>
            <a:prstGeom prst="parallelogram">
              <a:avLst>
                <a:gd name="adj" fmla="val 0"/>
              </a:avLst>
            </a:prstGeom>
            <a:solidFill>
              <a:srgbClr val="3B87D5"/>
            </a:solidFill>
            <a:ln w="12700">
              <a:solidFill>
                <a:srgbClr val="909D4D"/>
              </a:solidFill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9" name="文本框 17"/>
            <p:cNvSpPr>
              <a:spLocks noChangeArrowheads="1"/>
            </p:cNvSpPr>
            <p:nvPr/>
          </p:nvSpPr>
          <p:spPr bwMode="auto">
            <a:xfrm>
              <a:off x="52677" y="13812"/>
              <a:ext cx="2054646" cy="461665"/>
            </a:xfrm>
            <a:prstGeom prst="rect">
              <a:avLst/>
            </a:prstGeom>
            <a:solidFill>
              <a:srgbClr val="3B8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主页面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150" name="矩形 13"/>
          <p:cNvSpPr>
            <a:spLocks noChangeArrowheads="1"/>
          </p:cNvSpPr>
          <p:nvPr/>
        </p:nvSpPr>
        <p:spPr bwMode="auto">
          <a:xfrm>
            <a:off x="958850" y="5539769"/>
            <a:ext cx="10274300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分辨率小于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32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像素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×32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像素的目标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663" y="949663"/>
            <a:ext cx="6364466" cy="130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：主要数据来源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-541397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项目需求</a:t>
            </a:r>
            <a:endParaRPr lang="zh-CN" altLang="en-US" dirty="0"/>
          </a:p>
        </p:txBody>
      </p:sp>
      <p:sp>
        <p:nvSpPr>
          <p:cNvPr id="6" name="直接连接符 26"/>
          <p:cNvSpPr>
            <a:spLocks noChangeShapeType="1"/>
          </p:cNvSpPr>
          <p:nvPr/>
        </p:nvSpPr>
        <p:spPr bwMode="auto">
          <a:xfrm flipH="1" flipV="1">
            <a:off x="2357497" y="54758"/>
            <a:ext cx="0" cy="633413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1512471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原型设计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7" y="997528"/>
            <a:ext cx="7487596" cy="5465277"/>
          </a:xfrm>
          <a:prstGeom prst="rect">
            <a:avLst/>
          </a:prstGeom>
        </p:spPr>
      </p:pic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8739142" y="1953051"/>
            <a:ext cx="2987765" cy="41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左侧边栏进行功能选择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主界面可查看仓库结构图，查看仓库实时状态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右侧工具栏进行入库、出库、收付款等操作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下方可查看数据统计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768475"/>
            <a:ext cx="11480800" cy="444817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3B87D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49" name="Group 7"/>
          <p:cNvGrpSpPr/>
          <p:nvPr/>
        </p:nvGrpSpPr>
        <p:grpSpPr bwMode="auto">
          <a:xfrm>
            <a:off x="8649730" y="1276350"/>
            <a:ext cx="2811946" cy="488950"/>
            <a:chOff x="0" y="0"/>
            <a:chExt cx="2160000" cy="489289"/>
          </a:xfrm>
        </p:grpSpPr>
        <p:sp>
          <p:nvSpPr>
            <p:cNvPr id="6158" name="平行四边形 16"/>
            <p:cNvSpPr>
              <a:spLocks noChangeArrowheads="1"/>
            </p:cNvSpPr>
            <p:nvPr/>
          </p:nvSpPr>
          <p:spPr bwMode="auto">
            <a:xfrm>
              <a:off x="0" y="0"/>
              <a:ext cx="2160000" cy="489289"/>
            </a:xfrm>
            <a:prstGeom prst="parallelogram">
              <a:avLst>
                <a:gd name="adj" fmla="val 0"/>
              </a:avLst>
            </a:prstGeom>
            <a:solidFill>
              <a:srgbClr val="3B87D5"/>
            </a:solidFill>
            <a:ln w="12700">
              <a:solidFill>
                <a:srgbClr val="909D4D"/>
              </a:solidFill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9" name="文本框 17"/>
            <p:cNvSpPr>
              <a:spLocks noChangeArrowheads="1"/>
            </p:cNvSpPr>
            <p:nvPr/>
          </p:nvSpPr>
          <p:spPr bwMode="auto">
            <a:xfrm>
              <a:off x="52677" y="13812"/>
              <a:ext cx="2054645" cy="461985"/>
            </a:xfrm>
            <a:prstGeom prst="rect">
              <a:avLst/>
            </a:prstGeom>
            <a:solidFill>
              <a:srgbClr val="3B8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权限管理界面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150" name="矩形 13"/>
          <p:cNvSpPr>
            <a:spLocks noChangeArrowheads="1"/>
          </p:cNvSpPr>
          <p:nvPr/>
        </p:nvSpPr>
        <p:spPr bwMode="auto">
          <a:xfrm>
            <a:off x="958850" y="5273981"/>
            <a:ext cx="10274300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在系统内，管理员可对所有人的权限进行增、删、改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1"/>
          <p:cNvSpPr>
            <a:spLocks noChangeArrowheads="1"/>
          </p:cNvSpPr>
          <p:nvPr/>
        </p:nvSpPr>
        <p:spPr bwMode="auto">
          <a:xfrm>
            <a:off x="-541397" y="109653"/>
            <a:ext cx="28988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项目需求</a:t>
            </a:r>
            <a:endParaRPr lang="zh-CN" altLang="en-US" dirty="0"/>
          </a:p>
        </p:txBody>
      </p:sp>
      <p:sp>
        <p:nvSpPr>
          <p:cNvPr id="6" name="直接连接符 26"/>
          <p:cNvSpPr>
            <a:spLocks noChangeShapeType="1"/>
          </p:cNvSpPr>
          <p:nvPr/>
        </p:nvSpPr>
        <p:spPr bwMode="auto">
          <a:xfrm flipH="1" flipV="1">
            <a:off x="2357497" y="54758"/>
            <a:ext cx="0" cy="633413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1"/>
          <p:cNvSpPr>
            <a:spLocks noChangeArrowheads="1"/>
          </p:cNvSpPr>
          <p:nvPr/>
        </p:nvSpPr>
        <p:spPr bwMode="auto">
          <a:xfrm>
            <a:off x="1512471" y="109653"/>
            <a:ext cx="2898894" cy="52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原型设计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54111"/>
          <a:stretch>
            <a:fillRect/>
          </a:stretch>
        </p:blipFill>
        <p:spPr>
          <a:xfrm>
            <a:off x="627635" y="1844813"/>
            <a:ext cx="10936730" cy="31470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dc63dc58-146b-451d-949d-feeddc541d39"/>
  <p:tag name="COMMONDATA" val="eyJoZGlkIjoiNDBjOTFiMjJhYTU5MmIwYzVhZGI5ZDc1NjJlNzI1OTQifQ==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869</Words>
  <Application>WPS 演示</Application>
  <PresentationFormat>宽屏</PresentationFormat>
  <Paragraphs>162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Calibri Light</vt:lpstr>
      <vt:lpstr>Calibri</vt:lpstr>
      <vt:lpstr>微软雅黑</vt:lpstr>
      <vt:lpstr>-apple-system</vt:lpstr>
      <vt:lpstr>Segoe Print</vt:lpstr>
      <vt:lpstr>Agency FB</vt:lpstr>
      <vt:lpstr>Trebuchet MS</vt:lpstr>
      <vt:lpstr>Bodoni MT Black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14560</cp:lastModifiedBy>
  <cp:revision>51</cp:revision>
  <dcterms:created xsi:type="dcterms:W3CDTF">2014-02-17T01:49:00Z</dcterms:created>
  <dcterms:modified xsi:type="dcterms:W3CDTF">2023-03-14T07:30:57Z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6E01AB6FDA294CDFB51BD309D8ACEF27</vt:lpwstr>
  </property>
</Properties>
</file>